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6200" r:id="rId2"/>
    <p:sldId id="256" r:id="rId3"/>
    <p:sldId id="484" r:id="rId4"/>
    <p:sldId id="6205" r:id="rId5"/>
    <p:sldId id="6210" r:id="rId6"/>
    <p:sldId id="487" r:id="rId7"/>
    <p:sldId id="488" r:id="rId8"/>
    <p:sldId id="492" r:id="rId9"/>
    <p:sldId id="6246" r:id="rId10"/>
    <p:sldId id="538" r:id="rId11"/>
    <p:sldId id="550" r:id="rId12"/>
    <p:sldId id="494" r:id="rId13"/>
    <p:sldId id="540" r:id="rId14"/>
    <p:sldId id="499" r:id="rId15"/>
    <p:sldId id="496" r:id="rId16"/>
    <p:sldId id="497" r:id="rId17"/>
    <p:sldId id="542" r:id="rId18"/>
    <p:sldId id="549" r:id="rId19"/>
    <p:sldId id="505" r:id="rId20"/>
    <p:sldId id="507" r:id="rId21"/>
    <p:sldId id="498" r:id="rId22"/>
    <p:sldId id="500" r:id="rId23"/>
    <p:sldId id="6245" r:id="rId24"/>
  </p:sldIdLst>
  <p:sldSz cx="9144000" cy="6858000" type="screen4x3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9079" autoAdjust="0"/>
    <p:restoredTop sz="94660"/>
  </p:normalViewPr>
  <p:slideViewPr>
    <p:cSldViewPr snapToGrid="0">
      <p:cViewPr>
        <p:scale>
          <a:sx n="75" d="100"/>
          <a:sy n="75" d="100"/>
        </p:scale>
        <p:origin x="4164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43FCA-31AA-47DE-B366-E08AA0B3D5C5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9350" y="1233488"/>
            <a:ext cx="443706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18E2F-0C4E-4058-A50F-0A2F4182F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499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708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828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546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276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3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64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199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472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561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611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50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03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플루티폼</a:t>
            </a:r>
            <a:r>
              <a:rPr lang="ko-KR" altLang="en-US" dirty="0"/>
              <a:t> 흡입보조기구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285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플루티폼</a:t>
            </a:r>
            <a:r>
              <a:rPr lang="ko-KR" altLang="en-US" dirty="0"/>
              <a:t> 흡입보조기구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40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플루티폼</a:t>
            </a:r>
            <a:r>
              <a:rPr lang="ko-KR" altLang="en-US" dirty="0"/>
              <a:t> 흡입보조기구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528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플루티폼</a:t>
            </a:r>
            <a:r>
              <a:rPr lang="ko-KR" altLang="en-US" dirty="0"/>
              <a:t> 흡입보조기구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556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천식</a:t>
            </a:r>
            <a:r>
              <a:rPr lang="en-US" altLang="ko-KR" dirty="0"/>
              <a:t>, COPD 1</a:t>
            </a:r>
            <a:r>
              <a:rPr lang="ko-KR" altLang="en-US" dirty="0"/>
              <a:t>차 권장 치료약제는 흡입제임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3E082-A452-4778-9751-C992BE14866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74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5ABDD-E7FB-4B5E-9AC4-4470EDCCDF7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10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5ABDD-E7FB-4B5E-9AC4-4470EDCCDF7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85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5ABDD-E7FB-4B5E-9AC4-4470EDCCDF7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79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5ABDD-E7FB-4B5E-9AC4-4470EDCCDF7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84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5ABDD-E7FB-4B5E-9AC4-4470EDCCDF7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349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5ABDD-E7FB-4B5E-9AC4-4470EDCCDF7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55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5ABDD-E7FB-4B5E-9AC4-4470EDCCDF7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49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5ABDD-E7FB-4B5E-9AC4-4470EDCCDF7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3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5ABDD-E7FB-4B5E-9AC4-4470EDCCDF7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48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5ABDD-E7FB-4B5E-9AC4-4470EDCCDF7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760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5ABDD-E7FB-4B5E-9AC4-4470EDCCDF7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3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5ABDD-E7FB-4B5E-9AC4-4470EDCCDF7B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B04E9-F0C7-47FC-9494-068FFEBEF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5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051298-7059-7EF9-FF89-DF9EF870056E}"/>
              </a:ext>
            </a:extLst>
          </p:cNvPr>
          <p:cNvSpPr txBox="1"/>
          <p:nvPr/>
        </p:nvSpPr>
        <p:spPr>
          <a:xfrm>
            <a:off x="833967" y="833271"/>
            <a:ext cx="7594600" cy="20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/>
              <a:t>흡입기 치료제의 종류와 사용상 유의사항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E976FB-E747-CAB6-611D-C3D0EEC43A81}"/>
              </a:ext>
            </a:extLst>
          </p:cNvPr>
          <p:cNvSpPr txBox="1"/>
          <p:nvPr/>
        </p:nvSpPr>
        <p:spPr>
          <a:xfrm>
            <a:off x="5151967" y="4639734"/>
            <a:ext cx="3314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/>
              <a:t>충북대병원 </a:t>
            </a:r>
            <a:endParaRPr lang="en-US" altLang="ko-KR" sz="2800" dirty="0"/>
          </a:p>
          <a:p>
            <a:pPr algn="r"/>
            <a:r>
              <a:rPr lang="ko-KR" altLang="en-US" sz="2800" dirty="0"/>
              <a:t>알레르기내과</a:t>
            </a:r>
            <a:endParaRPr lang="en-US" altLang="ko-KR" sz="2800" dirty="0"/>
          </a:p>
          <a:p>
            <a:pPr algn="r"/>
            <a:r>
              <a:rPr lang="ko-KR" altLang="en-US" sz="2800" dirty="0"/>
              <a:t>강민규</a:t>
            </a:r>
          </a:p>
        </p:txBody>
      </p:sp>
    </p:spTree>
    <p:extLst>
      <p:ext uri="{BB962C8B-B14F-4D97-AF65-F5344CB8AC3E}">
        <p14:creationId xmlns:p14="http://schemas.microsoft.com/office/powerpoint/2010/main" val="3429989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정량분사 흡입기 사용법  </a:t>
            </a:r>
          </a:p>
        </p:txBody>
      </p:sp>
      <p:pic>
        <p:nvPicPr>
          <p:cNvPr id="2" name="[mix]20190903_172356__100042019_09_03">
            <a:hlinkClick r:id="" action="ppaction://media"/>
            <a:extLst>
              <a:ext uri="{FF2B5EF4-FFF2-40B4-BE49-F238E27FC236}">
                <a16:creationId xmlns:a16="http://schemas.microsoft.com/office/drawing/2014/main" id="{2BA31A45-67D5-4923-B289-337E8F25B4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0326" y="1482978"/>
            <a:ext cx="7503348" cy="422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7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잘못된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정량분사 흡입기 사용법  </a:t>
            </a:r>
          </a:p>
        </p:txBody>
      </p:sp>
      <p:pic>
        <p:nvPicPr>
          <p:cNvPr id="3" name="[mix]20190903_172520__100052019_09_03">
            <a:hlinkClick r:id="" action="ppaction://media"/>
            <a:extLst>
              <a:ext uri="{FF2B5EF4-FFF2-40B4-BE49-F238E27FC236}">
                <a16:creationId xmlns:a16="http://schemas.microsoft.com/office/drawing/2014/main" id="{17072BC4-4A69-4002-A566-338E8461CC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3901" y="1482978"/>
            <a:ext cx="7886700" cy="44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8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정량분사 흡입기 도우미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B6D89E-0986-4956-B9C4-6506EB0957CE}"/>
              </a:ext>
            </a:extLst>
          </p:cNvPr>
          <p:cNvSpPr/>
          <p:nvPr/>
        </p:nvSpPr>
        <p:spPr>
          <a:xfrm>
            <a:off x="1085788" y="5542290"/>
            <a:ext cx="6918882" cy="748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133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어르신들은 </a:t>
            </a:r>
            <a:r>
              <a:rPr lang="en-US" altLang="ko-KR" sz="2133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MDI</a:t>
            </a:r>
            <a:r>
              <a:rPr lang="ko-KR" altLang="en-US" sz="2133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를 손에 쥐고</a:t>
            </a:r>
            <a:r>
              <a:rPr lang="en-US" altLang="ko-KR" sz="2133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, </a:t>
            </a:r>
            <a:r>
              <a:rPr lang="ko-KR" altLang="en-US" sz="2133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숨 </a:t>
            </a:r>
            <a:r>
              <a:rPr lang="ko-KR" altLang="en-US" sz="2133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들이마쉬는</a:t>
            </a:r>
            <a:r>
              <a:rPr lang="ko-KR" altLang="en-US" sz="2133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 타이밍에 </a:t>
            </a:r>
            <a:endParaRPr lang="en-US" altLang="ko-KR" sz="2133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504000101010101" pitchFamily="50" charset="-127"/>
            </a:endParaRPr>
          </a:p>
          <a:p>
            <a:r>
              <a:rPr lang="ko-KR" altLang="en-US" sz="2133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맞춰 </a:t>
            </a:r>
            <a:r>
              <a:rPr lang="en-US" altLang="ko-KR" sz="2133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MDI </a:t>
            </a:r>
            <a:r>
              <a:rPr lang="ko-KR" altLang="en-US" sz="2133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캔을 누르는 것을 힘들어함</a:t>
            </a:r>
            <a:endParaRPr lang="ko-KR" altLang="en-US" sz="2133" dirty="0"/>
          </a:p>
        </p:txBody>
      </p:sp>
      <p:pic>
        <p:nvPicPr>
          <p:cNvPr id="4" name="[mix]20190903_174828__100072019_09_03">
            <a:hlinkClick r:id="" action="ppaction://media"/>
            <a:extLst>
              <a:ext uri="{FF2B5EF4-FFF2-40B4-BE49-F238E27FC236}">
                <a16:creationId xmlns:a16="http://schemas.microsoft.com/office/drawing/2014/main" id="{6D3A49AF-C531-4BE4-B676-B0557F401C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1445" y="1418167"/>
            <a:ext cx="6726767" cy="378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1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정량분사 흡입기 </a:t>
            </a:r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+ Spacer</a:t>
            </a:r>
            <a:endParaRPr lang="ko-KR" altLang="en-US" sz="36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383667-8C42-40FF-85EE-0F6A4FF18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19" y="1538139"/>
            <a:ext cx="7293685" cy="39140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AB9B66-C1F7-4899-951F-A4FD8925472B}"/>
              </a:ext>
            </a:extLst>
          </p:cNvPr>
          <p:cNvSpPr/>
          <p:nvPr/>
        </p:nvSpPr>
        <p:spPr>
          <a:xfrm>
            <a:off x="1085788" y="5542290"/>
            <a:ext cx="6888424" cy="748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133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Coordination </a:t>
            </a:r>
            <a:r>
              <a:rPr lang="ko-KR" altLang="en-US" sz="2133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필요 없음</a:t>
            </a:r>
            <a:r>
              <a:rPr lang="en-US" altLang="ko-KR" sz="2133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.</a:t>
            </a:r>
          </a:p>
          <a:p>
            <a:r>
              <a:rPr lang="ko-KR" altLang="en-US" sz="2133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우선 </a:t>
            </a:r>
            <a:r>
              <a:rPr lang="ko-KR" altLang="en-US" sz="2133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스페이서에</a:t>
            </a:r>
            <a:r>
              <a:rPr lang="ko-KR" altLang="en-US" sz="2133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504000101010101" pitchFamily="50" charset="-127"/>
              </a:rPr>
              <a:t> 약을 뿌린 후 평상시처럼 호흡하면 됨</a:t>
            </a:r>
            <a:endParaRPr lang="en-US" altLang="ko-KR" sz="2133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5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18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분말 흡입기 </a:t>
            </a:r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(DPI)</a:t>
            </a:r>
            <a:endParaRPr lang="ko-KR" altLang="en-US" sz="36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B4E22A-62BD-4FE3-865E-95F2E3369E43}"/>
              </a:ext>
            </a:extLst>
          </p:cNvPr>
          <p:cNvSpPr/>
          <p:nvPr/>
        </p:nvSpPr>
        <p:spPr>
          <a:xfrm>
            <a:off x="7228517" y="6570742"/>
            <a:ext cx="1683474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67" dirty="0"/>
              <a:t>Respir Med 2003; 97:181-7</a:t>
            </a:r>
            <a:endParaRPr lang="ko-KR" altLang="en-US" sz="1067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8426BF-7DAE-44B5-A262-B5D14C900F62}"/>
              </a:ext>
            </a:extLst>
          </p:cNvPr>
          <p:cNvSpPr txBox="1">
            <a:spLocks noChangeArrowheads="1"/>
          </p:cNvSpPr>
          <p:nvPr/>
        </p:nvSpPr>
        <p:spPr>
          <a:xfrm>
            <a:off x="-257952" y="6040117"/>
            <a:ext cx="9985023" cy="767644"/>
          </a:xfrm>
          <a:noFill/>
          <a:ln/>
        </p:spPr>
        <p:txBody>
          <a:bodyPr>
            <a:normAutofit/>
          </a:bodyPr>
          <a:lstStyle>
            <a:lvl1pPr marL="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457200" rtl="0" eaLnBrk="1" latinLnBrk="1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400" dirty="0">
                <a:latin typeface="Times New Roman" panose="02020603050405020304" pitchFamily="18" charset="0"/>
              </a:rPr>
              <a:t> </a:t>
            </a:r>
            <a:r>
              <a:rPr lang="en-US" altLang="ko-KR" sz="2400" b="1" dirty="0">
                <a:latin typeface="Times New Roman" panose="02020603050405020304" pitchFamily="18" charset="0"/>
              </a:rPr>
              <a:t>Inspiratory flow rate requirement</a:t>
            </a:r>
            <a:r>
              <a:rPr lang="en-US" altLang="ko-KR" sz="2400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B9847EE9-2779-4A96-A161-501DD2571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4742" y="3222980"/>
            <a:ext cx="1083733" cy="722489"/>
          </a:xfrm>
          <a:prstGeom prst="wedgeRectCallout">
            <a:avLst>
              <a:gd name="adj1" fmla="val -43750"/>
              <a:gd name="adj2" fmla="val 7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20000"/>
              </a:spcBef>
            </a:pPr>
            <a:endParaRPr lang="ko-KR" altLang="ko-KR" sz="2133" b="1">
              <a:latin typeface="Times New Roman" panose="02020603050405020304" pitchFamily="18" charset="0"/>
            </a:endParaRPr>
          </a:p>
        </p:txBody>
      </p:sp>
      <p:pic>
        <p:nvPicPr>
          <p:cNvPr id="8" name="Picture 8" descr="s45">
            <a:extLst>
              <a:ext uri="{FF2B5EF4-FFF2-40B4-BE49-F238E27FC236}">
                <a16:creationId xmlns:a16="http://schemas.microsoft.com/office/drawing/2014/main" id="{2F67C8B2-8E13-4F45-B31F-04DF9BE90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369" y="2034476"/>
            <a:ext cx="2903072" cy="319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inhaler7">
            <a:extLst>
              <a:ext uri="{FF2B5EF4-FFF2-40B4-BE49-F238E27FC236}">
                <a16:creationId xmlns:a16="http://schemas.microsoft.com/office/drawing/2014/main" id="{088467FE-9732-47B4-B840-CFE56ECFA5E7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lum bright="-14000" contrast="-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21" y="2034476"/>
            <a:ext cx="2193120" cy="3190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10">
            <a:extLst>
              <a:ext uri="{FF2B5EF4-FFF2-40B4-BE49-F238E27FC236}">
                <a16:creationId xmlns:a16="http://schemas.microsoft.com/office/drawing/2014/main" id="{D070368F-57B2-4FC3-A39E-5288014BA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041" y="1488599"/>
            <a:ext cx="37535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81000" indent="-3810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50000"/>
              </a:spcBef>
              <a:buClr>
                <a:schemeClr val="accent2"/>
              </a:buClr>
              <a:buSzPct val="75000"/>
            </a:pPr>
            <a:r>
              <a:rPr lang="en-US" altLang="ko-KR" sz="2133" b="1" dirty="0" err="1">
                <a:latin typeface="Times New Roman" panose="02020603050405020304" pitchFamily="18" charset="0"/>
              </a:rPr>
              <a:t>Turbuhaler</a:t>
            </a:r>
            <a:endParaRPr lang="en-US" altLang="ko-KR" sz="2133" b="1" dirty="0">
              <a:latin typeface="Times New Roman" panose="02020603050405020304" pitchFamily="18" charset="0"/>
            </a:endParaRP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4D47B5BB-69FF-4439-8A17-EF7E00C35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9" y="1496525"/>
            <a:ext cx="37535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81000" indent="-3810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50000"/>
              </a:spcBef>
              <a:buClr>
                <a:schemeClr val="accent2"/>
              </a:buClr>
              <a:buSzPct val="75000"/>
            </a:pPr>
            <a:r>
              <a:rPr lang="en-US" altLang="ko-KR" sz="2133" b="1">
                <a:latin typeface="Times New Roman" panose="02020603050405020304" pitchFamily="18" charset="0"/>
              </a:rPr>
              <a:t>Diskus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C44672B3-8C13-4F7D-884A-BFDC22F16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551" y="5280671"/>
            <a:ext cx="4182533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81000" indent="-3810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50000"/>
              </a:spcBef>
              <a:buClr>
                <a:schemeClr val="accent2"/>
              </a:buClr>
              <a:buSzPct val="75000"/>
            </a:pPr>
            <a:r>
              <a:rPr lang="en-US" altLang="ko-KR" sz="2133" b="1" dirty="0">
                <a:latin typeface="Times New Roman" panose="02020603050405020304" pitchFamily="18" charset="0"/>
              </a:rPr>
              <a:t>Optimal at 60L/min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97E89B4E-4545-47F6-A32B-713C7DE94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278" y="5280671"/>
            <a:ext cx="4182533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81000" indent="-3810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50000"/>
              </a:spcBef>
              <a:buClr>
                <a:schemeClr val="accent2"/>
              </a:buClr>
              <a:buSzPct val="75000"/>
            </a:pPr>
            <a:r>
              <a:rPr lang="en-US" altLang="ko-KR" sz="2133" b="1" dirty="0">
                <a:latin typeface="Times New Roman" panose="02020603050405020304" pitchFamily="18" charset="0"/>
              </a:rPr>
              <a:t>30~60L/min</a:t>
            </a:r>
          </a:p>
        </p:txBody>
      </p:sp>
    </p:spTree>
    <p:extLst>
      <p:ext uri="{BB962C8B-B14F-4D97-AF65-F5344CB8AC3E}">
        <p14:creationId xmlns:p14="http://schemas.microsoft.com/office/powerpoint/2010/main" val="3144432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분말 흡입기 </a:t>
            </a:r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(DPI)</a:t>
            </a:r>
            <a:endParaRPr lang="ko-KR" altLang="en-US" sz="36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04065F-11E0-4D01-91AF-A115C2C29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60" y="1691694"/>
            <a:ext cx="7354232" cy="41030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B4E22A-62BD-4FE3-865E-95F2E3369E43}"/>
              </a:ext>
            </a:extLst>
          </p:cNvPr>
          <p:cNvSpPr/>
          <p:nvPr/>
        </p:nvSpPr>
        <p:spPr>
          <a:xfrm>
            <a:off x="7228517" y="6570742"/>
            <a:ext cx="1683474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67" dirty="0"/>
              <a:t>Respir Med 2003; 97:181-7</a:t>
            </a:r>
            <a:endParaRPr lang="ko-KR" altLang="en-US" sz="1067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E4D5C3-B60B-42DB-BE9B-70D62F19D4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594" r="-445"/>
          <a:stretch/>
        </p:blipFill>
        <p:spPr>
          <a:xfrm>
            <a:off x="7703370" y="175504"/>
            <a:ext cx="1467273" cy="17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56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분말 흡입기 </a:t>
            </a:r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(DPI) 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사용법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9110CA-2C76-48BF-B687-70032EDF7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43" y="1482978"/>
            <a:ext cx="7796381" cy="434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26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분말 흡입기 </a:t>
            </a:r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(DPI) 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사용법</a:t>
            </a:r>
          </a:p>
        </p:txBody>
      </p:sp>
      <p:pic>
        <p:nvPicPr>
          <p:cNvPr id="2" name="[mix]20190903_171847__100022019_09_03">
            <a:hlinkClick r:id="" action="ppaction://media"/>
            <a:extLst>
              <a:ext uri="{FF2B5EF4-FFF2-40B4-BE49-F238E27FC236}">
                <a16:creationId xmlns:a16="http://schemas.microsoft.com/office/drawing/2014/main" id="{48901552-555D-4457-B54A-DCCAC643EF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7799" y="1422400"/>
            <a:ext cx="7795068" cy="43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0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잘못된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분말 흡입기 </a:t>
            </a:r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(DPI) 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사용법</a:t>
            </a:r>
          </a:p>
        </p:txBody>
      </p:sp>
      <p:pic>
        <p:nvPicPr>
          <p:cNvPr id="3" name="[mix]20190903_172012__100032019_09_03">
            <a:hlinkClick r:id="" action="ppaction://media"/>
            <a:extLst>
              <a:ext uri="{FF2B5EF4-FFF2-40B4-BE49-F238E27FC236}">
                <a16:creationId xmlns:a16="http://schemas.microsoft.com/office/drawing/2014/main" id="{4FB999E6-53BC-48EF-A3B8-F9CBCBAB1B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967" y="1482977"/>
            <a:ext cx="7476067" cy="420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심비코트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사용법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E28A61-67B6-4A4B-9366-E71927675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19" y="1595279"/>
            <a:ext cx="7223760" cy="402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70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79A37-77ED-DF39-2069-547AA7CEA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4A3AD0-5CD5-B192-C8D6-70EB2E0DF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52F954-985B-68ED-AEE8-C8AE20E3E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57" y="104775"/>
            <a:ext cx="9074957" cy="64041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0B89533-5D9E-12BB-7469-A1E3DBA6F245}"/>
              </a:ext>
            </a:extLst>
          </p:cNvPr>
          <p:cNvSpPr/>
          <p:nvPr/>
        </p:nvSpPr>
        <p:spPr>
          <a:xfrm>
            <a:off x="4656456" y="1793874"/>
            <a:ext cx="782320" cy="723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60050E-F02C-6D18-C25A-E6331B2C4535}"/>
              </a:ext>
            </a:extLst>
          </p:cNvPr>
          <p:cNvSpPr/>
          <p:nvPr/>
        </p:nvSpPr>
        <p:spPr>
          <a:xfrm>
            <a:off x="5618481" y="2296912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에클리라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제뉴에어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DC3614-162E-4329-6953-B12BEF87088A}"/>
              </a:ext>
            </a:extLst>
          </p:cNvPr>
          <p:cNvSpPr/>
          <p:nvPr/>
        </p:nvSpPr>
        <p:spPr>
          <a:xfrm>
            <a:off x="5618481" y="1628474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스피리바</a:t>
            </a:r>
            <a:r>
              <a:rPr lang="en-US" altLang="ko-KR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핸디헬러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FB6D6-285D-C011-C6B2-53572F0626A1}"/>
              </a:ext>
            </a:extLst>
          </p:cNvPr>
          <p:cNvSpPr/>
          <p:nvPr/>
        </p:nvSpPr>
        <p:spPr>
          <a:xfrm>
            <a:off x="4656456" y="1628474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스피리바</a:t>
            </a:r>
            <a:r>
              <a:rPr lang="en-US" altLang="ko-KR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레스피멧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F9D3FE-E395-1DBC-3C4D-1B268E8CFB37}"/>
              </a:ext>
            </a:extLst>
          </p:cNvPr>
          <p:cNvSpPr/>
          <p:nvPr/>
        </p:nvSpPr>
        <p:spPr>
          <a:xfrm>
            <a:off x="4656456" y="2576210"/>
            <a:ext cx="782320" cy="5956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B4D3F7-76E3-A178-536A-964B8F922D0D}"/>
              </a:ext>
            </a:extLst>
          </p:cNvPr>
          <p:cNvSpPr/>
          <p:nvPr/>
        </p:nvSpPr>
        <p:spPr>
          <a:xfrm>
            <a:off x="5618481" y="2992237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인크루즈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엘립타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80816-3F2D-D929-CC53-FFC48B0E42AD}"/>
              </a:ext>
            </a:extLst>
          </p:cNvPr>
          <p:cNvSpPr/>
          <p:nvPr/>
        </p:nvSpPr>
        <p:spPr>
          <a:xfrm>
            <a:off x="6786881" y="1719161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세레타이드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MDI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FA3C63-0F41-3346-A2F0-E1EDC799F692}"/>
              </a:ext>
            </a:extLst>
          </p:cNvPr>
          <p:cNvSpPr/>
          <p:nvPr/>
        </p:nvSpPr>
        <p:spPr>
          <a:xfrm>
            <a:off x="6786881" y="2693886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세레타이드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디스커스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B6611C-8178-6BD9-7D2E-5457D53E1A05}"/>
              </a:ext>
            </a:extLst>
          </p:cNvPr>
          <p:cNvSpPr/>
          <p:nvPr/>
        </p:nvSpPr>
        <p:spPr>
          <a:xfrm>
            <a:off x="6786881" y="3668611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심비코트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터부할러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0CAAE9-5E33-F186-1020-734156B452B7}"/>
              </a:ext>
            </a:extLst>
          </p:cNvPr>
          <p:cNvSpPr/>
          <p:nvPr/>
        </p:nvSpPr>
        <p:spPr>
          <a:xfrm>
            <a:off x="6786881" y="4678261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심비코트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라피할러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EBB492-50CB-E335-374E-784EE08CC12F}"/>
              </a:ext>
            </a:extLst>
          </p:cNvPr>
          <p:cNvSpPr/>
          <p:nvPr/>
        </p:nvSpPr>
        <p:spPr>
          <a:xfrm>
            <a:off x="6786881" y="5780780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포스터 </a:t>
            </a:r>
            <a:r>
              <a:rPr lang="en-US" altLang="ko-KR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MDI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35D03B-0B40-87FF-747B-08B8C3A7E10D}"/>
              </a:ext>
            </a:extLst>
          </p:cNvPr>
          <p:cNvSpPr/>
          <p:nvPr/>
        </p:nvSpPr>
        <p:spPr>
          <a:xfrm>
            <a:off x="3926206" y="5780780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트렐리지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엘립타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4F0453-853A-2E26-DF27-B5ED32915FC8}"/>
              </a:ext>
            </a:extLst>
          </p:cNvPr>
          <p:cNvSpPr/>
          <p:nvPr/>
        </p:nvSpPr>
        <p:spPr>
          <a:xfrm>
            <a:off x="4789806" y="5780779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에너제어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브리즈할러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2C834C-C8D7-E063-914D-39AB41E8D7AC}"/>
              </a:ext>
            </a:extLst>
          </p:cNvPr>
          <p:cNvSpPr/>
          <p:nvPr/>
        </p:nvSpPr>
        <p:spPr>
          <a:xfrm>
            <a:off x="5720080" y="5229526"/>
            <a:ext cx="864869" cy="875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E925F9-7CDF-DC85-CA12-87F008E1A269}"/>
              </a:ext>
            </a:extLst>
          </p:cNvPr>
          <p:cNvSpPr/>
          <p:nvPr/>
        </p:nvSpPr>
        <p:spPr>
          <a:xfrm>
            <a:off x="7844156" y="2698547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플루티폼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MDI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19AA054-63B9-01BF-27C4-5CA8B7354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623" y="1130910"/>
            <a:ext cx="567877" cy="55443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84CD56-C0D3-25A1-6F61-9C0EBA38C424}"/>
              </a:ext>
            </a:extLst>
          </p:cNvPr>
          <p:cNvSpPr/>
          <p:nvPr/>
        </p:nvSpPr>
        <p:spPr>
          <a:xfrm>
            <a:off x="7886289" y="1719161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콤포나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콤팩트에어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F0E1DB4-944A-BD47-BE96-5792D8090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624" y="5128937"/>
            <a:ext cx="265349" cy="37178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55D62A-6D80-5AB6-01EB-FCB8D3AE9462}"/>
              </a:ext>
            </a:extLst>
          </p:cNvPr>
          <p:cNvSpPr/>
          <p:nvPr/>
        </p:nvSpPr>
        <p:spPr>
          <a:xfrm>
            <a:off x="7844156" y="4679747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렐바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엘립타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651B86D-269F-2256-7CA4-A1E5D42EF4ED}"/>
              </a:ext>
            </a:extLst>
          </p:cNvPr>
          <p:cNvSpPr/>
          <p:nvPr/>
        </p:nvSpPr>
        <p:spPr>
          <a:xfrm>
            <a:off x="7844156" y="3677244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듀오레스피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스피로맥스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7F8B8D-D81E-D047-B787-3C428298CCC0}"/>
              </a:ext>
            </a:extLst>
          </p:cNvPr>
          <p:cNvSpPr/>
          <p:nvPr/>
        </p:nvSpPr>
        <p:spPr>
          <a:xfrm>
            <a:off x="7844156" y="5802212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어택트라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브리즈할러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A7C798-DE31-90D1-4FE2-FC90EA1A8580}"/>
              </a:ext>
            </a:extLst>
          </p:cNvPr>
          <p:cNvSpPr/>
          <p:nvPr/>
        </p:nvSpPr>
        <p:spPr>
          <a:xfrm>
            <a:off x="4656456" y="4681233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조터나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브리즈할러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419941-FC36-6E5A-7BF7-A29D0AA19FFB}"/>
              </a:ext>
            </a:extLst>
          </p:cNvPr>
          <p:cNvSpPr/>
          <p:nvPr/>
        </p:nvSpPr>
        <p:spPr>
          <a:xfrm>
            <a:off x="5618481" y="4678261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아노로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엘립타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5DE0E9-912C-E639-F6A5-A9123033FCCD}"/>
              </a:ext>
            </a:extLst>
          </p:cNvPr>
          <p:cNvSpPr/>
          <p:nvPr/>
        </p:nvSpPr>
        <p:spPr>
          <a:xfrm>
            <a:off x="5618481" y="3934911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에클리라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제뉴에어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8F34F1-3BEC-1217-57B4-972D12BA1754}"/>
              </a:ext>
            </a:extLst>
          </p:cNvPr>
          <p:cNvSpPr/>
          <p:nvPr/>
        </p:nvSpPr>
        <p:spPr>
          <a:xfrm>
            <a:off x="4656456" y="3936754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바헬바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레스피멧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74FF15-4831-19DC-0AF7-35521B86598D}"/>
              </a:ext>
            </a:extLst>
          </p:cNvPr>
          <p:cNvSpPr/>
          <p:nvPr/>
        </p:nvSpPr>
        <p:spPr>
          <a:xfrm>
            <a:off x="3488056" y="4678260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아뉴이티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엘립타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6EF42C0-11ED-3975-2743-E903F027D863}"/>
              </a:ext>
            </a:extLst>
          </p:cNvPr>
          <p:cNvSpPr/>
          <p:nvPr/>
        </p:nvSpPr>
        <p:spPr>
          <a:xfrm>
            <a:off x="2438084" y="4678260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알베스코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MDI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2B791E-B5B5-F792-951A-405093E4C15C}"/>
              </a:ext>
            </a:extLst>
          </p:cNvPr>
          <p:cNvSpPr/>
          <p:nvPr/>
        </p:nvSpPr>
        <p:spPr>
          <a:xfrm>
            <a:off x="2438084" y="3681409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풀미코트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터부할러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9E6A309-423B-38F9-3696-01B5A2062979}"/>
              </a:ext>
            </a:extLst>
          </p:cNvPr>
          <p:cNvSpPr/>
          <p:nvPr/>
        </p:nvSpPr>
        <p:spPr>
          <a:xfrm>
            <a:off x="2438084" y="2693886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후릭소타이드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디스커스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2C79F5-6E2C-27B2-3030-062FA65FC38D}"/>
              </a:ext>
            </a:extLst>
          </p:cNvPr>
          <p:cNvSpPr/>
          <p:nvPr/>
        </p:nvSpPr>
        <p:spPr>
          <a:xfrm>
            <a:off x="2431735" y="1737616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후릭소타이드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MDI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18D2B3-F2B4-C7E5-C801-B5BB5B607E1C}"/>
              </a:ext>
            </a:extLst>
          </p:cNvPr>
          <p:cNvSpPr/>
          <p:nvPr/>
        </p:nvSpPr>
        <p:spPr>
          <a:xfrm>
            <a:off x="3466783" y="1162049"/>
            <a:ext cx="957039" cy="923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9D82B03-CD32-7294-0644-0A2B709B7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560" y="5111048"/>
            <a:ext cx="351730" cy="342711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24D1BF-205F-6EBA-5DB4-4DA9A3297730}"/>
              </a:ext>
            </a:extLst>
          </p:cNvPr>
          <p:cNvSpPr/>
          <p:nvPr/>
        </p:nvSpPr>
        <p:spPr>
          <a:xfrm>
            <a:off x="3464503" y="2068311"/>
            <a:ext cx="957039" cy="923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15FD8DC-5075-1D0C-1C18-F788C7EA99D6}"/>
              </a:ext>
            </a:extLst>
          </p:cNvPr>
          <p:cNvSpPr/>
          <p:nvPr/>
        </p:nvSpPr>
        <p:spPr>
          <a:xfrm>
            <a:off x="3462223" y="2976790"/>
            <a:ext cx="957039" cy="923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6695211-BB17-6CE0-ED28-C26FCEF4A658}"/>
              </a:ext>
            </a:extLst>
          </p:cNvPr>
          <p:cNvSpPr/>
          <p:nvPr/>
        </p:nvSpPr>
        <p:spPr>
          <a:xfrm>
            <a:off x="1254080" y="3094038"/>
            <a:ext cx="1004299" cy="8066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DE848B-A218-3DE6-AD98-E5FB2A13009C}"/>
              </a:ext>
            </a:extLst>
          </p:cNvPr>
          <p:cNvSpPr/>
          <p:nvPr/>
        </p:nvSpPr>
        <p:spPr>
          <a:xfrm>
            <a:off x="327610" y="1737616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벤톨린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MDI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35CE52-1DD5-2C20-833A-7F00FDEA861F}"/>
              </a:ext>
            </a:extLst>
          </p:cNvPr>
          <p:cNvSpPr/>
          <p:nvPr/>
        </p:nvSpPr>
        <p:spPr>
          <a:xfrm>
            <a:off x="1211014" y="1157459"/>
            <a:ext cx="1069704" cy="8066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77F3CD4-F173-4264-1A8C-4BFEBC41F3C6}"/>
              </a:ext>
            </a:extLst>
          </p:cNvPr>
          <p:cNvSpPr/>
          <p:nvPr/>
        </p:nvSpPr>
        <p:spPr>
          <a:xfrm>
            <a:off x="1207678" y="2009031"/>
            <a:ext cx="1069704" cy="8066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204819-708B-E12C-E256-5B5BBADDFEDB}"/>
              </a:ext>
            </a:extLst>
          </p:cNvPr>
          <p:cNvSpPr/>
          <p:nvPr/>
        </p:nvSpPr>
        <p:spPr>
          <a:xfrm>
            <a:off x="235954" y="1974736"/>
            <a:ext cx="907046" cy="8066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B8E8F1-AFBC-EE1F-AFE2-82C2C1F33E6D}"/>
              </a:ext>
            </a:extLst>
          </p:cNvPr>
          <p:cNvSpPr/>
          <p:nvPr/>
        </p:nvSpPr>
        <p:spPr>
          <a:xfrm>
            <a:off x="1290432" y="5229526"/>
            <a:ext cx="724636" cy="8066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22800B-1EC3-5DEB-A4D9-EA9D9117F122}"/>
              </a:ext>
            </a:extLst>
          </p:cNvPr>
          <p:cNvSpPr/>
          <p:nvPr/>
        </p:nvSpPr>
        <p:spPr>
          <a:xfrm>
            <a:off x="2087512" y="5236104"/>
            <a:ext cx="771893" cy="8066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6EB8574-4858-C01F-E78C-2E6D5EBF0BC6}"/>
              </a:ext>
            </a:extLst>
          </p:cNvPr>
          <p:cNvSpPr/>
          <p:nvPr/>
        </p:nvSpPr>
        <p:spPr>
          <a:xfrm>
            <a:off x="2951798" y="5791792"/>
            <a:ext cx="804544" cy="8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온브레즈</a:t>
            </a:r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브리즈할러</a:t>
            </a:r>
            <a:endParaRPr lang="ko-KR" altLang="en-US" sz="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5733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심비코트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사용법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623B88-FBAA-420F-B95E-948B06746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93" y="1482977"/>
            <a:ext cx="7426960" cy="405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4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디바이스 선택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AC3117-3C2B-4B01-B531-C0FEE8515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58" y="1529715"/>
            <a:ext cx="8116885" cy="42316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0A8C1DE-9965-4ACB-AB67-9CC1A1680905}"/>
              </a:ext>
            </a:extLst>
          </p:cNvPr>
          <p:cNvSpPr/>
          <p:nvPr/>
        </p:nvSpPr>
        <p:spPr>
          <a:xfrm>
            <a:off x="5720080" y="6529706"/>
            <a:ext cx="4572000" cy="2974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altLang="ko-KR" sz="1333" dirty="0"/>
              <a:t>Gibson PG et al., Lancet 2010; 376:803-13</a:t>
            </a:r>
            <a:endParaRPr lang="ko-KR" altLang="en-US" sz="1333" dirty="0"/>
          </a:p>
        </p:txBody>
      </p:sp>
    </p:spTree>
    <p:extLst>
      <p:ext uri="{BB962C8B-B14F-4D97-AF65-F5344CB8AC3E}">
        <p14:creationId xmlns:p14="http://schemas.microsoft.com/office/powerpoint/2010/main" val="2832972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1120_asthma_006">
            <a:extLst>
              <a:ext uri="{FF2B5EF4-FFF2-40B4-BE49-F238E27FC236}">
                <a16:creationId xmlns:a16="http://schemas.microsoft.com/office/drawing/2014/main" id="{88FD8817-659E-4C92-831A-BD466E42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2633B871-759D-4F04-AF80-8B11B8310CFC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알베스코</a:t>
            </a:r>
            <a:r>
              <a:rPr lang="en-US" altLang="ko-KR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(</a:t>
            </a:r>
            <a:r>
              <a:rPr lang="en-US" altLang="ko-KR" sz="32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Ciclesonide</a:t>
            </a:r>
            <a:r>
              <a:rPr lang="en-US" altLang="ko-KR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)</a:t>
            </a:r>
            <a:endParaRPr lang="ko-KR" altLang="en-US" sz="32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F516D6-1012-40B6-BFEB-84CF8BDD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94" y="2201421"/>
            <a:ext cx="7385825" cy="41131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4670A16-89A5-4873-B090-EE0908973587}"/>
              </a:ext>
            </a:extLst>
          </p:cNvPr>
          <p:cNvSpPr/>
          <p:nvPr/>
        </p:nvSpPr>
        <p:spPr>
          <a:xfrm rot="20576657">
            <a:off x="954092" y="2160687"/>
            <a:ext cx="1352227" cy="163576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CA78F5-E207-44F2-BC83-86D3010BCE12}"/>
              </a:ext>
            </a:extLst>
          </p:cNvPr>
          <p:cNvSpPr/>
          <p:nvPr/>
        </p:nvSpPr>
        <p:spPr>
          <a:xfrm>
            <a:off x="627380" y="1321770"/>
            <a:ext cx="7163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§"/>
            </a:pPr>
            <a:r>
              <a:rPr lang="ko-KR" altLang="en-US" sz="2400" b="1" u="sng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목소리가 쉴 거나 </a:t>
            </a:r>
            <a:r>
              <a:rPr lang="en-US" altLang="ko-KR" sz="2400" b="1" u="sng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oral thrush</a:t>
            </a:r>
            <a:r>
              <a:rPr lang="ko-KR" altLang="en-US" sz="2400" b="1" u="sng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가 </a:t>
            </a:r>
            <a:r>
              <a:rPr lang="ko-KR" altLang="en-US" sz="2400" b="1" u="sng" dirty="0" err="1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생길때</a:t>
            </a:r>
            <a:endParaRPr lang="ko-KR" altLang="en-US" sz="2400" b="1" u="sng" dirty="0">
              <a:solidFill>
                <a:srgbClr val="FF0000"/>
              </a:solidFill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1974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흡입기 사용의 포인트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89FFA-057F-3A78-D650-F6B1C61E190E}"/>
              </a:ext>
            </a:extLst>
          </p:cNvPr>
          <p:cNvSpPr txBox="1"/>
          <p:nvPr/>
        </p:nvSpPr>
        <p:spPr>
          <a:xfrm>
            <a:off x="706414" y="1635684"/>
            <a:ext cx="749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(1)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어떤 흡입기가 효과가 </a:t>
            </a:r>
            <a:r>
              <a:rPr lang="ko-KR" altLang="en-US" sz="18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좋은지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48E99-69B1-F506-A557-76D6F58534A1}"/>
              </a:ext>
            </a:extLst>
          </p:cNvPr>
          <p:cNvSpPr txBox="1"/>
          <p:nvPr/>
        </p:nvSpPr>
        <p:spPr>
          <a:xfrm>
            <a:off x="706414" y="2113204"/>
            <a:ext cx="749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(2)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어떤 흡입기가 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</a:t>
            </a:r>
            <a:r>
              <a:rPr lang="ko-KR" altLang="en-US" sz="18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나한테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)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사용하기 </a:t>
            </a:r>
            <a:r>
              <a:rPr lang="ko-KR" altLang="en-US" sz="18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편한지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 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4F1ED-E69A-48DC-82CB-7864098571FF}"/>
              </a:ext>
            </a:extLst>
          </p:cNvPr>
          <p:cNvSpPr txBox="1"/>
          <p:nvPr/>
        </p:nvSpPr>
        <p:spPr>
          <a:xfrm>
            <a:off x="706414" y="2545004"/>
            <a:ext cx="749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(3)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하루에 한번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하루 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2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번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2E409-5888-C3D8-3A4E-C1DF6D4C3EB4}"/>
              </a:ext>
            </a:extLst>
          </p:cNvPr>
          <p:cNvSpPr txBox="1"/>
          <p:nvPr/>
        </p:nvSpPr>
        <p:spPr>
          <a:xfrm>
            <a:off x="706414" y="2976804"/>
            <a:ext cx="78127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(4)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꾸준히 사용하는 약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(maintenance inhaler)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와 급할 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때 사용하는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약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</a:t>
            </a:r>
          </a:p>
          <a:p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   (reliver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inhaler)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가 각각 따로 줘야 하는지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하나로 두 용도 사용 가능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BB65F-D885-B677-B158-4175A615A007}"/>
              </a:ext>
            </a:extLst>
          </p:cNvPr>
          <p:cNvSpPr txBox="1"/>
          <p:nvPr/>
        </p:nvSpPr>
        <p:spPr>
          <a:xfrm>
            <a:off x="706414" y="4157456"/>
            <a:ext cx="749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(5) Maintenance drug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와 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reliever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가 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따로 있다면 같은 제형인지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A5DC6-9C44-CDC3-2F75-26A12F9EEA8F}"/>
              </a:ext>
            </a:extLst>
          </p:cNvPr>
          <p:cNvSpPr txBox="1"/>
          <p:nvPr/>
        </p:nvSpPr>
        <p:spPr>
          <a:xfrm>
            <a:off x="4242094" y="1650767"/>
            <a:ext cx="7497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약 자체의 효과보다는 사용하기 </a:t>
            </a:r>
            <a:r>
              <a:rPr lang="ko-KR" altLang="en-US" sz="1600" dirty="0" err="1">
                <a:solidFill>
                  <a:srgbClr val="FF0000"/>
                </a:solidFill>
              </a:rPr>
              <a:t>편한게</a:t>
            </a:r>
            <a:r>
              <a:rPr lang="ko-KR" altLang="en-US" sz="1600" dirty="0">
                <a:solidFill>
                  <a:srgbClr val="FF0000"/>
                </a:solidFill>
              </a:rPr>
              <a:t> 짱</a:t>
            </a:r>
            <a:r>
              <a:rPr lang="en-US" altLang="ko-KR" sz="1600" dirty="0">
                <a:solidFill>
                  <a:srgbClr val="FF0000"/>
                </a:solidFill>
              </a:rPr>
              <a:t>!!!!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057F6-731D-76AD-3C06-32EBD06631AD}"/>
              </a:ext>
            </a:extLst>
          </p:cNvPr>
          <p:cNvSpPr txBox="1"/>
          <p:nvPr/>
        </p:nvSpPr>
        <p:spPr>
          <a:xfrm>
            <a:off x="5339374" y="2131907"/>
            <a:ext cx="7497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MDI 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제제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가스통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) vs DPI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제제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가루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891DA-455B-4B3F-87AA-A29C32FBBF75}"/>
              </a:ext>
            </a:extLst>
          </p:cNvPr>
          <p:cNvSpPr txBox="1"/>
          <p:nvPr/>
        </p:nvSpPr>
        <p:spPr>
          <a:xfrm>
            <a:off x="3556294" y="2595326"/>
            <a:ext cx="7497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하루에 한번 쓰면 </a:t>
            </a:r>
            <a:r>
              <a:rPr lang="en-US" altLang="ko-KR" sz="1600" dirty="0">
                <a:solidFill>
                  <a:srgbClr val="FF0000"/>
                </a:solidFill>
              </a:rPr>
              <a:t>adherence </a:t>
            </a:r>
            <a:r>
              <a:rPr lang="ko-KR" altLang="en-US" sz="1600" dirty="0">
                <a:solidFill>
                  <a:srgbClr val="FF0000"/>
                </a:solidFill>
              </a:rPr>
              <a:t>훨씬 좋아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0249CC-2A8E-CD77-8714-E6CFF8E5B895}"/>
              </a:ext>
            </a:extLst>
          </p:cNvPr>
          <p:cNvSpPr txBox="1"/>
          <p:nvPr/>
        </p:nvSpPr>
        <p:spPr>
          <a:xfrm>
            <a:off x="1021374" y="3721018"/>
            <a:ext cx="8376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</a:rPr>
              <a:t>세레타이드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(maintenance)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+ </a:t>
            </a:r>
            <a:r>
              <a:rPr lang="ko-KR" altLang="en-US" sz="1600" dirty="0" err="1">
                <a:solidFill>
                  <a:srgbClr val="FF0000"/>
                </a:solidFill>
              </a:rPr>
              <a:t>벤톨린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(reliever) vs </a:t>
            </a:r>
            <a:r>
              <a:rPr lang="ko-KR" altLang="en-US" sz="1600" dirty="0" err="1">
                <a:solidFill>
                  <a:srgbClr val="FF0000"/>
                </a:solidFill>
              </a:rPr>
              <a:t>심비코트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(maintenance) + </a:t>
            </a:r>
            <a:r>
              <a:rPr lang="ko-KR" altLang="en-US" sz="1600" dirty="0" err="1">
                <a:solidFill>
                  <a:srgbClr val="FF0000"/>
                </a:solidFill>
              </a:rPr>
              <a:t>심비코트</a:t>
            </a:r>
            <a:r>
              <a:rPr lang="en-US" altLang="ko-KR" sz="1600" dirty="0">
                <a:solidFill>
                  <a:srgbClr val="FF0000"/>
                </a:solidFill>
              </a:rPr>
              <a:t>(reliever)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CF6807-D9BA-327C-F549-AEAB3F13AD10}"/>
              </a:ext>
            </a:extLst>
          </p:cNvPr>
          <p:cNvSpPr txBox="1"/>
          <p:nvPr/>
        </p:nvSpPr>
        <p:spPr>
          <a:xfrm>
            <a:off x="1021374" y="4593893"/>
            <a:ext cx="7497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DPI (maintenance)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+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MDI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(reliever)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vs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MDI (maintenance) + MDI (reliever)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                                                           DPI (maintenance) + DPI (reliever)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90850C-B956-7858-0502-0596335C146C}"/>
              </a:ext>
            </a:extLst>
          </p:cNvPr>
          <p:cNvSpPr txBox="1"/>
          <p:nvPr/>
        </p:nvSpPr>
        <p:spPr>
          <a:xfrm>
            <a:off x="706414" y="5250405"/>
            <a:ext cx="749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(6)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부작용이 없는지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527D4-E5DA-0429-94BD-486C8BA49B56}"/>
              </a:ext>
            </a:extLst>
          </p:cNvPr>
          <p:cNvSpPr txBox="1"/>
          <p:nvPr/>
        </p:nvSpPr>
        <p:spPr>
          <a:xfrm>
            <a:off x="2959394" y="5271160"/>
            <a:ext cx="7497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Palpitation(</a:t>
            </a:r>
            <a:r>
              <a:rPr lang="ko-KR" altLang="en-US" sz="1600" dirty="0">
                <a:solidFill>
                  <a:srgbClr val="FF0000"/>
                </a:solidFill>
              </a:rPr>
              <a:t>기관지확장제</a:t>
            </a:r>
            <a:r>
              <a:rPr lang="en-US" altLang="ko-KR" sz="1600" dirty="0">
                <a:solidFill>
                  <a:srgbClr val="FF0000"/>
                </a:solidFill>
              </a:rPr>
              <a:t>), </a:t>
            </a:r>
            <a:r>
              <a:rPr lang="ko-KR" altLang="en-US" sz="1600" dirty="0">
                <a:solidFill>
                  <a:srgbClr val="FF0000"/>
                </a:solidFill>
              </a:rPr>
              <a:t>목소리 쉼</a:t>
            </a:r>
            <a:r>
              <a:rPr lang="en-US" altLang="ko-KR" sz="1600" dirty="0">
                <a:solidFill>
                  <a:srgbClr val="FF0000"/>
                </a:solidFill>
              </a:rPr>
              <a:t>(ICS)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421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07310" y="-219338"/>
            <a:ext cx="78867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흡입제 잘못 사용하는 경우 많아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9ACB4E-9EEA-440C-9A6F-C74AB5310C99}"/>
              </a:ext>
            </a:extLst>
          </p:cNvPr>
          <p:cNvSpPr/>
          <p:nvPr/>
        </p:nvSpPr>
        <p:spPr>
          <a:xfrm>
            <a:off x="6690234" y="6561470"/>
            <a:ext cx="2452916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ko-KR" sz="1067" b="1" dirty="0" err="1">
                <a:latin typeface="Times New Roman" panose="02020603050405020304" pitchFamily="18" charset="0"/>
              </a:rPr>
              <a:t>Molimard</a:t>
            </a:r>
            <a:r>
              <a:rPr lang="en-US" altLang="ko-KR" sz="1067" b="1" dirty="0">
                <a:latin typeface="Times New Roman" panose="02020603050405020304" pitchFamily="18" charset="0"/>
              </a:rPr>
              <a:t> M et al. J Aerosol Med 2003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6009903F-94F9-4583-8141-DB3439BB9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1423" y="7892816"/>
            <a:ext cx="4547527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ko-KR" sz="2133" b="1" i="1">
                <a:latin typeface="Times New Roman" panose="02020603050405020304" pitchFamily="18" charset="0"/>
              </a:rPr>
              <a:t>Molimard M et al. J Aerosol Med 2003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D21E9F-1FB0-4670-8842-A6B8FDD9A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65" y="1198655"/>
            <a:ext cx="7234870" cy="4735551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30288777-5FBA-40C8-B15B-B2CBD684E75D}"/>
              </a:ext>
            </a:extLst>
          </p:cNvPr>
          <p:cNvSpPr/>
          <p:nvPr/>
        </p:nvSpPr>
        <p:spPr>
          <a:xfrm>
            <a:off x="4866641" y="3812929"/>
            <a:ext cx="2746121" cy="2100688"/>
          </a:xfrm>
          <a:prstGeom prst="rect">
            <a:avLst/>
          </a:prstGeom>
          <a:solidFill>
            <a:schemeClr val="accent2">
              <a:lumMod val="25000"/>
              <a:lumOff val="75000"/>
              <a:alpha val="3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73417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15088" y="1353077"/>
            <a:ext cx="2958353" cy="505609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2800" dirty="0"/>
              <a:t>잘못 사용하면</a:t>
            </a: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 rotWithShape="1">
          <a:blip r:embed="rId2"/>
          <a:srcRect l="7615" t="23407" r="57487" b="12733"/>
          <a:stretch/>
        </p:blipFill>
        <p:spPr>
          <a:xfrm>
            <a:off x="1015088" y="1858683"/>
            <a:ext cx="2958353" cy="3765176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/>
          </p:cNvPicPr>
          <p:nvPr/>
        </p:nvPicPr>
        <p:blipFill rotWithShape="1">
          <a:blip r:embed="rId2"/>
          <a:srcRect l="57720" t="23407" r="8271" b="12398"/>
          <a:stretch/>
        </p:blipFill>
        <p:spPr>
          <a:xfrm>
            <a:off x="5232085" y="1858681"/>
            <a:ext cx="2883049" cy="3784899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1015085" y="5623861"/>
            <a:ext cx="2958353" cy="50560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/>
              <a:t>대부분 </a:t>
            </a:r>
            <a:r>
              <a:rPr lang="ko-KR" altLang="en-US" sz="2800" b="1" dirty="0">
                <a:solidFill>
                  <a:srgbClr val="FF0000"/>
                </a:solidFill>
              </a:rPr>
              <a:t>입</a:t>
            </a:r>
            <a:r>
              <a:rPr lang="ko-KR" altLang="en-US" sz="2800" dirty="0"/>
              <a:t>으로</a:t>
            </a: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5249733" y="1353077"/>
            <a:ext cx="2865401" cy="5056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/>
              <a:t>잘 사용하면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232084" y="5643584"/>
            <a:ext cx="2865401" cy="5056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/>
              <a:t>꼭 필요한 곳에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546039" y="-22528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흡입제 잘못 사용하는 경우 많아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519056D-161D-4535-A0DF-3604D2E38E32}"/>
              </a:ext>
            </a:extLst>
          </p:cNvPr>
          <p:cNvSpPr txBox="1">
            <a:spLocks/>
          </p:cNvSpPr>
          <p:nvPr/>
        </p:nvSpPr>
        <p:spPr>
          <a:xfrm>
            <a:off x="1125688" y="1324389"/>
            <a:ext cx="2865401" cy="50560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/>
              <a:t>잘못 </a:t>
            </a:r>
            <a:r>
              <a:rPr lang="ko-KR" altLang="en-US" sz="2800" dirty="0"/>
              <a:t>사용하면</a:t>
            </a:r>
          </a:p>
        </p:txBody>
      </p:sp>
    </p:spTree>
    <p:extLst>
      <p:ext uri="{BB962C8B-B14F-4D97-AF65-F5344CB8AC3E}">
        <p14:creationId xmlns:p14="http://schemas.microsoft.com/office/powerpoint/2010/main" val="139576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84FA0C64-36D1-483D-80DA-DE20BC290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92"/>
          <a:stretch/>
        </p:blipFill>
        <p:spPr>
          <a:xfrm>
            <a:off x="866882" y="1529891"/>
            <a:ext cx="3816879" cy="4151371"/>
          </a:xfrm>
          <a:prstGeom prst="rect">
            <a:avLst/>
          </a:prstGeom>
        </p:spPr>
      </p:pic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흡입기 </a:t>
            </a:r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Device</a:t>
            </a:r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의 유형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A9E972-FB35-4BF5-ABAC-B6EBB1E78AB9}"/>
              </a:ext>
            </a:extLst>
          </p:cNvPr>
          <p:cNvSpPr/>
          <p:nvPr/>
        </p:nvSpPr>
        <p:spPr>
          <a:xfrm>
            <a:off x="1148460" y="5255419"/>
            <a:ext cx="33570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정량분사 흡입기 </a:t>
            </a:r>
            <a:endParaRPr lang="en-US" altLang="ko-KR" sz="24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pPr algn="ctr"/>
            <a:r>
              <a:rPr lang="en-US" altLang="ko-KR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Metered dose inhaler </a:t>
            </a:r>
          </a:p>
          <a:p>
            <a:pPr algn="ctr"/>
            <a:r>
              <a:rPr lang="en-US" altLang="ko-KR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(MDI)</a:t>
            </a:r>
            <a:endParaRPr lang="ko-KR" altLang="en-US" sz="2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46B84B-FAE7-4030-8A82-BA4C4C27A021}"/>
              </a:ext>
            </a:extLst>
          </p:cNvPr>
          <p:cNvSpPr/>
          <p:nvPr/>
        </p:nvSpPr>
        <p:spPr>
          <a:xfrm>
            <a:off x="5113729" y="5255419"/>
            <a:ext cx="3029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분말 흡입기</a:t>
            </a:r>
            <a:endParaRPr lang="en-US" altLang="ko-KR" sz="24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pPr algn="ctr"/>
            <a:r>
              <a:rPr lang="en-US" altLang="ko-KR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Dry</a:t>
            </a:r>
            <a:r>
              <a:rPr lang="ko-KR" altLang="en-US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powder inhaler </a:t>
            </a:r>
          </a:p>
          <a:p>
            <a:pPr algn="ctr"/>
            <a:r>
              <a:rPr lang="en-US" altLang="ko-KR" sz="24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(DPI)</a:t>
            </a:r>
            <a:endParaRPr lang="ko-KR" altLang="en-US" sz="24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03CA136-ED4C-4C1F-8DAF-ACE8B0DFC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94" r="-445"/>
          <a:stretch/>
        </p:blipFill>
        <p:spPr>
          <a:xfrm>
            <a:off x="5236950" y="1646829"/>
            <a:ext cx="2783553" cy="325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6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흡입기 사용의 포인트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89FFA-057F-3A78-D650-F6B1C61E190E}"/>
              </a:ext>
            </a:extLst>
          </p:cNvPr>
          <p:cNvSpPr txBox="1"/>
          <p:nvPr/>
        </p:nvSpPr>
        <p:spPr>
          <a:xfrm>
            <a:off x="706414" y="1635684"/>
            <a:ext cx="749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(1)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어떤 흡입기가 효과가 </a:t>
            </a:r>
            <a:r>
              <a:rPr lang="ko-KR" altLang="en-US" sz="18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좋은지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48E99-69B1-F506-A557-76D6F58534A1}"/>
              </a:ext>
            </a:extLst>
          </p:cNvPr>
          <p:cNvSpPr txBox="1"/>
          <p:nvPr/>
        </p:nvSpPr>
        <p:spPr>
          <a:xfrm>
            <a:off x="706414" y="2113204"/>
            <a:ext cx="749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(2)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어떤 흡입기가 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</a:t>
            </a:r>
            <a:r>
              <a:rPr lang="ko-KR" altLang="en-US" sz="18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나한테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)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사용하기 </a:t>
            </a:r>
            <a:r>
              <a:rPr lang="ko-KR" altLang="en-US" sz="1800" dirty="0" err="1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편한지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 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4F1ED-E69A-48DC-82CB-7864098571FF}"/>
              </a:ext>
            </a:extLst>
          </p:cNvPr>
          <p:cNvSpPr txBox="1"/>
          <p:nvPr/>
        </p:nvSpPr>
        <p:spPr>
          <a:xfrm>
            <a:off x="706414" y="2545004"/>
            <a:ext cx="749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(3)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하루에 한번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하루 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2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번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2E409-5888-C3D8-3A4E-C1DF6D4C3EB4}"/>
              </a:ext>
            </a:extLst>
          </p:cNvPr>
          <p:cNvSpPr txBox="1"/>
          <p:nvPr/>
        </p:nvSpPr>
        <p:spPr>
          <a:xfrm>
            <a:off x="706414" y="2976804"/>
            <a:ext cx="78127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(4)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꾸준히 사용하는 약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(maintenance inhaler)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와 급할 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때 사용하는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약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</a:t>
            </a:r>
          </a:p>
          <a:p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   (reliver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inhaler)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가 각각 따로 줘야 하는지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하나로 두 용도 사용 가능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BB65F-D885-B677-B158-4175A615A007}"/>
              </a:ext>
            </a:extLst>
          </p:cNvPr>
          <p:cNvSpPr txBox="1"/>
          <p:nvPr/>
        </p:nvSpPr>
        <p:spPr>
          <a:xfrm>
            <a:off x="706414" y="4157456"/>
            <a:ext cx="749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(5) Maintenance drug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와 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reliever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가 </a:t>
            </a:r>
            <a:r>
              <a:rPr lang="ko-KR" altLang="en-US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따로 있다면 같은 제형인지</a:t>
            </a:r>
            <a:r>
              <a:rPr lang="en-US" altLang="ko-KR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A5DC6-9C44-CDC3-2F75-26A12F9EEA8F}"/>
              </a:ext>
            </a:extLst>
          </p:cNvPr>
          <p:cNvSpPr txBox="1"/>
          <p:nvPr/>
        </p:nvSpPr>
        <p:spPr>
          <a:xfrm>
            <a:off x="4242094" y="1650767"/>
            <a:ext cx="7497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약 자체의 효과보다는 사용하기 </a:t>
            </a:r>
            <a:r>
              <a:rPr lang="ko-KR" altLang="en-US" sz="1600" dirty="0" err="1">
                <a:solidFill>
                  <a:srgbClr val="FF0000"/>
                </a:solidFill>
              </a:rPr>
              <a:t>편한게</a:t>
            </a:r>
            <a:r>
              <a:rPr lang="ko-KR" altLang="en-US" sz="1600" dirty="0">
                <a:solidFill>
                  <a:srgbClr val="FF0000"/>
                </a:solidFill>
              </a:rPr>
              <a:t> 짱</a:t>
            </a:r>
            <a:r>
              <a:rPr lang="en-US" altLang="ko-KR" sz="1600" dirty="0">
                <a:solidFill>
                  <a:srgbClr val="FF0000"/>
                </a:solidFill>
              </a:rPr>
              <a:t>!!!!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057F6-731D-76AD-3C06-32EBD06631AD}"/>
              </a:ext>
            </a:extLst>
          </p:cNvPr>
          <p:cNvSpPr txBox="1"/>
          <p:nvPr/>
        </p:nvSpPr>
        <p:spPr>
          <a:xfrm>
            <a:off x="5339374" y="2131907"/>
            <a:ext cx="7497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MDI 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제제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가스통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) vs DPI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제제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가루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891DA-455B-4B3F-87AA-A29C32FBBF75}"/>
              </a:ext>
            </a:extLst>
          </p:cNvPr>
          <p:cNvSpPr txBox="1"/>
          <p:nvPr/>
        </p:nvSpPr>
        <p:spPr>
          <a:xfrm>
            <a:off x="3556294" y="2595326"/>
            <a:ext cx="7497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하루에 한번 쓰면 </a:t>
            </a:r>
            <a:r>
              <a:rPr lang="en-US" altLang="ko-KR" sz="1600" dirty="0">
                <a:solidFill>
                  <a:srgbClr val="FF0000"/>
                </a:solidFill>
              </a:rPr>
              <a:t>adherence </a:t>
            </a:r>
            <a:r>
              <a:rPr lang="ko-KR" altLang="en-US" sz="1600" dirty="0">
                <a:solidFill>
                  <a:srgbClr val="FF0000"/>
                </a:solidFill>
              </a:rPr>
              <a:t>훨씬 좋아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0249CC-2A8E-CD77-8714-E6CFF8E5B895}"/>
              </a:ext>
            </a:extLst>
          </p:cNvPr>
          <p:cNvSpPr txBox="1"/>
          <p:nvPr/>
        </p:nvSpPr>
        <p:spPr>
          <a:xfrm>
            <a:off x="1021374" y="3721018"/>
            <a:ext cx="8376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</a:rPr>
              <a:t>세레타이드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(maintenance)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+ </a:t>
            </a:r>
            <a:r>
              <a:rPr lang="ko-KR" altLang="en-US" sz="1600" dirty="0" err="1">
                <a:solidFill>
                  <a:srgbClr val="FF0000"/>
                </a:solidFill>
              </a:rPr>
              <a:t>벤톨린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(reliever) vs </a:t>
            </a:r>
            <a:r>
              <a:rPr lang="ko-KR" altLang="en-US" sz="1600" dirty="0" err="1">
                <a:solidFill>
                  <a:srgbClr val="FF0000"/>
                </a:solidFill>
              </a:rPr>
              <a:t>심비코트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(maintenance) + </a:t>
            </a:r>
            <a:r>
              <a:rPr lang="ko-KR" altLang="en-US" sz="1600" dirty="0" err="1">
                <a:solidFill>
                  <a:srgbClr val="FF0000"/>
                </a:solidFill>
              </a:rPr>
              <a:t>심비코트</a:t>
            </a:r>
            <a:r>
              <a:rPr lang="en-US" altLang="ko-KR" sz="1600" dirty="0">
                <a:solidFill>
                  <a:srgbClr val="FF0000"/>
                </a:solidFill>
              </a:rPr>
              <a:t>(reliever)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CF6807-D9BA-327C-F549-AEAB3F13AD10}"/>
              </a:ext>
            </a:extLst>
          </p:cNvPr>
          <p:cNvSpPr txBox="1"/>
          <p:nvPr/>
        </p:nvSpPr>
        <p:spPr>
          <a:xfrm>
            <a:off x="1021374" y="4593893"/>
            <a:ext cx="7497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DPI (maintenance)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+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MDI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(reliever)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vs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MDI (maintenance) + MDI (reliever)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                                                           DPI (maintenance) + DPI (reliever)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90850C-B956-7858-0502-0596335C146C}"/>
              </a:ext>
            </a:extLst>
          </p:cNvPr>
          <p:cNvSpPr txBox="1"/>
          <p:nvPr/>
        </p:nvSpPr>
        <p:spPr>
          <a:xfrm>
            <a:off x="706414" y="5250405"/>
            <a:ext cx="749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(6) </a:t>
            </a:r>
            <a:r>
              <a:rPr lang="ko-KR" altLang="en-US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부작용이 없는지</a:t>
            </a:r>
            <a:r>
              <a:rPr lang="en-US" altLang="ko-KR" sz="18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?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527D4-E5DA-0429-94BD-486C8BA49B56}"/>
              </a:ext>
            </a:extLst>
          </p:cNvPr>
          <p:cNvSpPr txBox="1"/>
          <p:nvPr/>
        </p:nvSpPr>
        <p:spPr>
          <a:xfrm>
            <a:off x="2959394" y="5271160"/>
            <a:ext cx="7497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Palpitation(</a:t>
            </a:r>
            <a:r>
              <a:rPr lang="ko-KR" altLang="en-US" sz="1600" dirty="0">
                <a:solidFill>
                  <a:srgbClr val="FF0000"/>
                </a:solidFill>
              </a:rPr>
              <a:t>기관지확장제</a:t>
            </a:r>
            <a:r>
              <a:rPr lang="en-US" altLang="ko-KR" sz="1600" dirty="0">
                <a:solidFill>
                  <a:srgbClr val="FF0000"/>
                </a:solidFill>
              </a:rPr>
              <a:t>), </a:t>
            </a:r>
            <a:r>
              <a:rPr lang="ko-KR" altLang="en-US" sz="1600" dirty="0">
                <a:solidFill>
                  <a:srgbClr val="FF0000"/>
                </a:solidFill>
              </a:rPr>
              <a:t>목소리 쉼</a:t>
            </a:r>
            <a:r>
              <a:rPr lang="en-US" altLang="ko-KR" sz="1600" dirty="0">
                <a:solidFill>
                  <a:srgbClr val="FF0000"/>
                </a:solidFill>
              </a:rPr>
              <a:t>(ICS)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9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정량분사 흡입기 </a:t>
            </a:r>
            <a:r>
              <a:rPr lang="en-US" altLang="ko-KR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(MDI)</a:t>
            </a:r>
            <a:endParaRPr lang="ko-KR" altLang="en-US" sz="36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7EE0CD-E5E4-42B5-B7F3-6D9B7128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570" y="1482978"/>
            <a:ext cx="5864860" cy="49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23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1120_asthma_006">
            <a:extLst>
              <a:ext uri="{FF2B5EF4-FFF2-40B4-BE49-F238E27FC236}">
                <a16:creationId xmlns:a16="http://schemas.microsoft.com/office/drawing/2014/main" id="{D51A8704-0CBC-4AD7-A8BF-CC8D6DEC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649" t="9052" r="71268" b="80440"/>
          <a:stretch>
            <a:fillRect/>
          </a:stretch>
        </p:blipFill>
        <p:spPr bwMode="auto">
          <a:xfrm>
            <a:off x="306394" y="459834"/>
            <a:ext cx="6477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7D29618A-6193-42B1-B64B-A991EE1319BD}"/>
              </a:ext>
            </a:extLst>
          </p:cNvPr>
          <p:cNvSpPr txBox="1">
            <a:spLocks/>
          </p:cNvSpPr>
          <p:nvPr/>
        </p:nvSpPr>
        <p:spPr>
          <a:xfrm>
            <a:off x="1119019" y="1574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정량분사 흡입기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67983-D6E0-4CC2-9969-5AFACCD86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35" y="1482978"/>
            <a:ext cx="7777331" cy="428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65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92BFD08-CC25-5A31-3BFD-7B21796AFB01}"/>
              </a:ext>
            </a:extLst>
          </p:cNvPr>
          <p:cNvSpPr txBox="1">
            <a:spLocks/>
          </p:cNvSpPr>
          <p:nvPr/>
        </p:nvSpPr>
        <p:spPr>
          <a:xfrm>
            <a:off x="839264" y="118061"/>
            <a:ext cx="591502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7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Aerosol</a:t>
            </a:r>
            <a:r>
              <a:rPr lang="ko-KR" altLang="en-US" sz="27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</a:t>
            </a:r>
            <a:r>
              <a:rPr lang="en-US" altLang="ko-KR" sz="2700" dirty="0"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Inhalation Monitor</a:t>
            </a:r>
            <a:endParaRPr lang="ko-KR" altLang="en-US" sz="2700" dirty="0"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0719EBD6-A2B8-3CD5-83EB-9D55029D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78" y="1588090"/>
            <a:ext cx="7824432" cy="41269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E87FAF-7C70-0470-B17E-F79C358AD95F}"/>
              </a:ext>
            </a:extLst>
          </p:cNvPr>
          <p:cNvSpPr/>
          <p:nvPr/>
        </p:nvSpPr>
        <p:spPr>
          <a:xfrm>
            <a:off x="1363133" y="3039533"/>
            <a:ext cx="660400" cy="12022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0D422D-C2B7-7A44-1574-7C77711AE76D}"/>
              </a:ext>
            </a:extLst>
          </p:cNvPr>
          <p:cNvSpPr/>
          <p:nvPr/>
        </p:nvSpPr>
        <p:spPr>
          <a:xfrm rot="5400000">
            <a:off x="2011694" y="3738896"/>
            <a:ext cx="540143" cy="18372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86A29-4F2F-51DB-5EC8-9ED9A38DB872}"/>
              </a:ext>
            </a:extLst>
          </p:cNvPr>
          <p:cNvSpPr/>
          <p:nvPr/>
        </p:nvSpPr>
        <p:spPr>
          <a:xfrm rot="5400000">
            <a:off x="2257229" y="3270721"/>
            <a:ext cx="540143" cy="10075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F30B0-BE82-A48D-3E5D-EE8069C172B1}"/>
              </a:ext>
            </a:extLst>
          </p:cNvPr>
          <p:cNvSpPr txBox="1"/>
          <p:nvPr/>
        </p:nvSpPr>
        <p:spPr>
          <a:xfrm>
            <a:off x="618067" y="5714999"/>
            <a:ext cx="2675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– </a:t>
            </a:r>
            <a:r>
              <a:rPr lang="ko-KR" altLang="en-US" dirty="0"/>
              <a:t>흡입 속도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– </a:t>
            </a:r>
            <a:r>
              <a:rPr lang="ko-KR" altLang="en-US" dirty="0"/>
              <a:t>흡입 </a:t>
            </a:r>
            <a:r>
              <a:rPr lang="en-US" altLang="ko-KR" dirty="0"/>
              <a:t>duration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번 </a:t>
            </a:r>
            <a:r>
              <a:rPr lang="en-US" altLang="ko-KR" dirty="0"/>
              <a:t>– </a:t>
            </a:r>
            <a:r>
              <a:rPr lang="ko-KR" altLang="en-US" dirty="0"/>
              <a:t>숨 참는 </a:t>
            </a:r>
            <a:r>
              <a:rPr lang="en-US" altLang="ko-KR" dirty="0"/>
              <a:t>duration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242A80-700C-2E22-CE0B-CB459AEAECE2}"/>
              </a:ext>
            </a:extLst>
          </p:cNvPr>
          <p:cNvSpPr txBox="1"/>
          <p:nvPr/>
        </p:nvSpPr>
        <p:spPr>
          <a:xfrm>
            <a:off x="914399" y="25188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31495-07B0-380C-250D-91C7D34AE56A}"/>
              </a:ext>
            </a:extLst>
          </p:cNvPr>
          <p:cNvSpPr txBox="1"/>
          <p:nvPr/>
        </p:nvSpPr>
        <p:spPr>
          <a:xfrm>
            <a:off x="2165294" y="31027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번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3749F1-BC58-027E-7972-CEDABDA21705}"/>
              </a:ext>
            </a:extLst>
          </p:cNvPr>
          <p:cNvSpPr txBox="1"/>
          <p:nvPr/>
        </p:nvSpPr>
        <p:spPr>
          <a:xfrm>
            <a:off x="745067" y="463055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번 </a:t>
            </a:r>
          </a:p>
        </p:txBody>
      </p:sp>
    </p:spTree>
    <p:extLst>
      <p:ext uri="{BB962C8B-B14F-4D97-AF65-F5344CB8AC3E}">
        <p14:creationId xmlns:p14="http://schemas.microsoft.com/office/powerpoint/2010/main" val="4108816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336</TotalTime>
  <Words>746</Words>
  <Application>Microsoft Office PowerPoint</Application>
  <PresentationFormat>화면 슬라이드 쇼(4:3)</PresentationFormat>
  <Paragraphs>146</Paragraphs>
  <Slides>23</Slides>
  <Notes>17</Notes>
  <HiddenSlides>0</HiddenSlides>
  <MMClips>5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나눔바른고딕</vt:lpstr>
      <vt:lpstr>맑은 고딕</vt:lpstr>
      <vt:lpstr>함초롬돋움</vt:lpstr>
      <vt:lpstr>Arial</vt:lpstr>
      <vt:lpstr>Calibri</vt:lpstr>
      <vt:lpstr>Calibri Light</vt:lpstr>
      <vt:lpstr>Times New Roman</vt:lpstr>
      <vt:lpstr>Wingdings</vt:lpstr>
      <vt:lpstr>Office 테마</vt:lpstr>
      <vt:lpstr>PowerPoint 프레젠테이션</vt:lpstr>
      <vt:lpstr>PowerPoint 프레젠테이션</vt:lpstr>
      <vt:lpstr>흡입제 잘못 사용하는 경우 많아</vt:lpstr>
      <vt:lpstr>잘못 사용하면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Mingyu Kang</dc:creator>
  <cp:lastModifiedBy>Mingyu</cp:lastModifiedBy>
  <cp:revision>5</cp:revision>
  <cp:lastPrinted>2023-05-20T04:49:14Z</cp:lastPrinted>
  <dcterms:created xsi:type="dcterms:W3CDTF">2023-05-15T14:54:07Z</dcterms:created>
  <dcterms:modified xsi:type="dcterms:W3CDTF">2023-08-23T00:41:08Z</dcterms:modified>
</cp:coreProperties>
</file>